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255" r:id="rId1"/>
  </p:sldMasterIdLst>
  <p:notesMasterIdLst>
    <p:notesMasterId r:id="rId15"/>
  </p:notesMasterIdLst>
  <p:handoutMasterIdLst>
    <p:handoutMasterId r:id="rId16"/>
  </p:handoutMasterIdLst>
  <p:sldIdLst>
    <p:sldId id="921" r:id="rId2"/>
    <p:sldId id="905" r:id="rId3"/>
    <p:sldId id="966" r:id="rId4"/>
    <p:sldId id="967" r:id="rId5"/>
    <p:sldId id="968" r:id="rId6"/>
    <p:sldId id="973" r:id="rId7"/>
    <p:sldId id="902" r:id="rId8"/>
    <p:sldId id="974" r:id="rId9"/>
    <p:sldId id="943" r:id="rId10"/>
    <p:sldId id="975" r:id="rId11"/>
    <p:sldId id="976" r:id="rId12"/>
    <p:sldId id="977" r:id="rId13"/>
    <p:sldId id="932" r:id="rId14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508000" indent="-1476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020763" indent="-3000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531938" indent="-4524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44700" indent="-604838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13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B52BC3"/>
    <a:srgbClr val="3308EA"/>
    <a:srgbClr val="3399FF"/>
    <a:srgbClr val="5AD3E0"/>
    <a:srgbClr val="000000"/>
    <a:srgbClr val="3366CC"/>
    <a:srgbClr val="000099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8400" autoAdjust="0"/>
  </p:normalViewPr>
  <p:slideViewPr>
    <p:cSldViewPr>
      <p:cViewPr>
        <p:scale>
          <a:sx n="130" d="100"/>
          <a:sy n="130" d="100"/>
        </p:scale>
        <p:origin x="-438" y="-43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2141"/>
        <p:guide orient="horz" pos="3127"/>
        <p:guide pos="3113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79956315836255"/>
          <c:y val="2.9795888969022275E-2"/>
          <c:w val="0.54997119008267548"/>
          <c:h val="0.84198295292990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Выявлено нарушений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AC-492A-9582-ACD851B7C2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Центральное управление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Выявлено нарушений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73028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AC-492A-9582-ACD851B7C2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Тверская область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EAC-492A-9582-ACD851B7C25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Выявлено нарушений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AC-492A-9582-ACD851B7C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78112"/>
        <c:axId val="51512064"/>
      </c:barChart>
      <c:catAx>
        <c:axId val="4757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512064"/>
        <c:crosses val="autoZero"/>
        <c:auto val="1"/>
        <c:lblAlgn val="ctr"/>
        <c:lblOffset val="100"/>
        <c:noMultiLvlLbl val="0"/>
      </c:catAx>
      <c:valAx>
        <c:axId val="515120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57811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0549638524111757"/>
          <c:y val="0.35739743606642577"/>
          <c:w val="0.29450361475888243"/>
          <c:h val="0.4077823744631011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Ивановская область 72 %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08302585365235E-2"/>
          <c:y val="1.9314059261771897E-2"/>
          <c:w val="0.93620360860689511"/>
          <c:h val="0.7793131675820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несчастных случаев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9</c:v>
                </c:pt>
                <c:pt idx="3">
                  <c:v>13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08-4936-B1A5-89A1CD83ED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 смертельным исходом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08-4936-B1A5-89A1CD83ED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тяжелым исходом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08-4936-B1A5-89A1CD83ED8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Групповы несчастные случаи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08-4936-B1A5-89A1CD83E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93408"/>
        <c:axId val="208194944"/>
      </c:barChart>
      <c:catAx>
        <c:axId val="2081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194944"/>
        <c:crosses val="autoZero"/>
        <c:auto val="1"/>
        <c:lblAlgn val="ctr"/>
        <c:lblOffset val="100"/>
        <c:noMultiLvlLbl val="0"/>
      </c:catAx>
      <c:valAx>
        <c:axId val="208194944"/>
        <c:scaling>
          <c:orientation val="minMax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8193408"/>
        <c:crosses val="autoZero"/>
        <c:crossBetween val="between"/>
      </c:valAx>
      <c:spPr>
        <a:noFill/>
        <a:ln w="25367">
          <a:noFill/>
        </a:ln>
      </c:spPr>
    </c:plotArea>
    <c:legend>
      <c:legendPos val="b"/>
      <c:layout>
        <c:manualLayout>
          <c:xMode val="edge"/>
          <c:yMode val="edge"/>
          <c:x val="1.5097340817922489E-2"/>
          <c:y val="0.87524296880832997"/>
          <c:w val="0.70394107314159149"/>
          <c:h val="0.10724512827581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88158936112443E-2"/>
          <c:y val="4.9421389317809095E-2"/>
          <c:w val="0.94031184106388754"/>
          <c:h val="0.6433216645726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/>
            </a:solidFill>
            <a:ln w="9507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902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48"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Тверская</c:v>
                </c:pt>
                <c:pt idx="1">
                  <c:v>Ярославская</c:v>
                </c:pt>
                <c:pt idx="2">
                  <c:v>Владимирская</c:v>
                </c:pt>
                <c:pt idx="3">
                  <c:v>Ивановская</c:v>
                </c:pt>
                <c:pt idx="4">
                  <c:v>Костромская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504D"/>
            </a:solidFill>
            <a:ln w="9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628083876491521E-3"/>
                  <c:y val="-1.0577372829674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275361404342297E-2"/>
                  <c:y val="8.1413515323148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03918409969365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024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8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Тверская</c:v>
                </c:pt>
                <c:pt idx="1">
                  <c:v>Ярославская</c:v>
                </c:pt>
                <c:pt idx="2">
                  <c:v>Владимирская</c:v>
                </c:pt>
                <c:pt idx="3">
                  <c:v>Ивановская</c:v>
                </c:pt>
                <c:pt idx="4">
                  <c:v>Костромская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18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BBB59"/>
            </a:solidFill>
            <a:ln w="9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781005795337006E-3"/>
                  <c:y val="-5.64174603750746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7342310909189E-2"/>
                  <c:y val="-9.80792681278675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024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8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Тверская</c:v>
                </c:pt>
                <c:pt idx="1">
                  <c:v>Ярославская</c:v>
                </c:pt>
                <c:pt idx="2">
                  <c:v>Владимирская</c:v>
                </c:pt>
                <c:pt idx="3">
                  <c:v>Ивановская</c:v>
                </c:pt>
                <c:pt idx="4">
                  <c:v>Костромская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20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I кв 2020</c:v>
                </c:pt>
              </c:strCache>
            </c:strRef>
          </c:tx>
          <c:spPr>
            <a:solidFill>
              <a:srgbClr val="8064A2"/>
            </a:solidFill>
            <a:ln w="9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8.3205895307806135E-4"/>
                  <c:y val="1.66657528047196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271460014673514E-2"/>
                  <c:y val="-4.8721071863580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024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8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Тверская</c:v>
                </c:pt>
                <c:pt idx="1">
                  <c:v>Ярославская</c:v>
                </c:pt>
                <c:pt idx="2">
                  <c:v>Владимирская</c:v>
                </c:pt>
                <c:pt idx="3">
                  <c:v>Ивановская</c:v>
                </c:pt>
                <c:pt idx="4">
                  <c:v>Костромская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713984"/>
        <c:axId val="164715904"/>
      </c:barChart>
      <c:catAx>
        <c:axId val="1647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475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4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715904"/>
        <c:crosses val="autoZero"/>
        <c:auto val="1"/>
        <c:lblAlgn val="ctr"/>
        <c:lblOffset val="100"/>
        <c:noMultiLvlLbl val="0"/>
      </c:catAx>
      <c:valAx>
        <c:axId val="164715904"/>
        <c:scaling>
          <c:orientation val="minMax"/>
        </c:scaling>
        <c:delete val="0"/>
        <c:axPos val="l"/>
        <c:majorGridlines>
          <c:spPr>
            <a:ln w="71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475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713984"/>
        <c:crosses val="autoZero"/>
        <c:crossBetween val="between"/>
      </c:valAx>
      <c:spPr>
        <a:noFill/>
        <a:ln w="19024">
          <a:noFill/>
        </a:ln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48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063032549974158E-2"/>
          <c:y val="0.94992432515278658"/>
          <c:w val="0.65721807876325689"/>
          <c:h val="5.0075674847213425E-2"/>
        </c:manualLayout>
      </c:layout>
      <c:overlay val="0"/>
      <c:spPr>
        <a:noFill/>
        <a:ln w="1901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48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38664933193952"/>
          <c:y val="0.21790977196330302"/>
          <c:w val="0.57086265156905636"/>
          <c:h val="0.55536493971336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9491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949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930174248122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00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Московская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949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463199954933272E-2"/>
                  <c:y val="-6.48905997506147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00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Московская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8064A2"/>
            </a:solidFill>
            <a:ln w="949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3317810350126949"/>
                  <c:y val="1.4300288215870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9005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347" b="1" i="1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Московская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18880"/>
        <c:axId val="125420672"/>
      </c:barChart>
      <c:catAx>
        <c:axId val="1254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08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46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420672"/>
        <c:crosses val="autoZero"/>
        <c:auto val="1"/>
        <c:lblAlgn val="ctr"/>
        <c:lblOffset val="100"/>
        <c:noMultiLvlLbl val="0"/>
      </c:catAx>
      <c:valAx>
        <c:axId val="125420672"/>
        <c:scaling>
          <c:orientation val="minMax"/>
        </c:scaling>
        <c:delete val="0"/>
        <c:axPos val="l"/>
        <c:majorGridlines>
          <c:spPr>
            <a:ln w="70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47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1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418880"/>
        <c:crosses val="autoZero"/>
        <c:crossBetween val="between"/>
      </c:valAx>
      <c:spPr>
        <a:noFill/>
        <a:ln w="190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 муниципальных образований </a:t>
            </a:r>
            <a:r>
              <a:rPr lang="en-US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ОЗП 2019-2020</a:t>
            </a:r>
          </a:p>
        </c:rich>
      </c:tx>
      <c:layout>
        <c:manualLayout>
          <c:xMode val="edge"/>
          <c:yMode val="edge"/>
          <c:x val="0.11121578883911599"/>
          <c:y val="1.595624709590727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Готовность муниципальных образований к ОЗП 2017-2018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25332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53-463F-AC38-7D2DBF0BF85A}"/>
              </c:ext>
            </c:extLst>
          </c:dPt>
          <c:dPt>
            <c:idx val="1"/>
            <c:bubble3D val="0"/>
            <c:explosion val="10"/>
            <c:spPr>
              <a:solidFill>
                <a:srgbClr val="FF0000"/>
              </a:solidFill>
              <a:ln w="25332">
                <a:solidFill>
                  <a:schemeClr val="tx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53-463F-AC38-7D2DBF0BF85A}"/>
              </c:ext>
            </c:extLst>
          </c:dPt>
          <c:dLbls>
            <c:dLbl>
              <c:idx val="0"/>
              <c:layout>
                <c:manualLayout>
                  <c:x val="0.10251275585788644"/>
                  <c:y val="-3.113359433422789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197 (74%)</a:t>
                    </a:r>
                    <a:endParaRPr lang="en-US" sz="1396" b="1" i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3-463F-AC38-7D2DBF0BF85A}"/>
                </c:ext>
              </c:extLst>
            </c:dLbl>
            <c:dLbl>
              <c:idx val="1"/>
              <c:layout>
                <c:manualLayout>
                  <c:x val="2.7988860927479556E-3"/>
                  <c:y val="-2.173856759525170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 (26%)</a:t>
                    </a:r>
                    <a:endParaRPr lang="en-US" sz="1396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3-463F-AC38-7D2DBF0BF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Получившие паспорта</c:v>
                </c:pt>
                <c:pt idx="1">
                  <c:v>Не получившие паспорта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197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53-463F-AC38-7D2DBF0BF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32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Тверская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14-4372-86B8-F52BCE07CE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Тверская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14-4372-86B8-F52BCE07CE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Тверская область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44960"/>
        <c:axId val="94746496"/>
      </c:barChart>
      <c:catAx>
        <c:axId val="9474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746496"/>
        <c:crosses val="autoZero"/>
        <c:auto val="1"/>
        <c:lblAlgn val="ctr"/>
        <c:lblOffset val="100"/>
        <c:noMultiLvlLbl val="0"/>
      </c:catAx>
      <c:valAx>
        <c:axId val="947464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474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57656336720672"/>
          <c:y val="0.35739743606642577"/>
          <c:w val="0.28001049287527974"/>
          <c:h val="0.21112908358581625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 муниципальных образований </a:t>
            </a:r>
            <a:r>
              <a:rPr lang="en-US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ОЗП 2019-2020</a:t>
            </a:r>
          </a:p>
        </c:rich>
      </c:tx>
      <c:layout>
        <c:manualLayout>
          <c:xMode val="edge"/>
          <c:yMode val="edge"/>
          <c:x val="0.11121578883911599"/>
          <c:y val="1.595624709590727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32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Московская область 84 %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Тверская область 75 %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Ярославская область 63 %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Костромская область 53 %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9600137021812405E-2"/>
          <c:y val="6.1455974294949964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Владимирская область 86 %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Получили </c:v>
                </c:pt>
                <c:pt idx="1">
                  <c:v>Не получили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861006184498015"/>
          <c:y val="0.32436172889688947"/>
          <c:w val="0.3613899381550198"/>
          <c:h val="0.5684726012813812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0.36893</cdr:x>
      <cdr:y>0.0339</cdr:y>
    </cdr:from>
    <cdr:to>
      <cdr:x>0.49574</cdr:x>
      <cdr:y>0.12901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967712" y="144023"/>
          <a:ext cx="1020073" cy="40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0.50098</cdr:x>
      <cdr:y>0.59322</cdr:y>
    </cdr:from>
    <cdr:to>
      <cdr:x>0.62779</cdr:x>
      <cdr:y>0.6842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29913" y="2520280"/>
          <a:ext cx="1020073" cy="386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0.12098</cdr:x>
      <cdr:y>0.53198</cdr:y>
    </cdr:from>
    <cdr:to>
      <cdr:x>0.2478</cdr:x>
      <cdr:y>0.62709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872" y="2260097"/>
          <a:ext cx="524988" cy="40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0.2478</cdr:x>
      <cdr:y>0.11887</cdr:y>
    </cdr:from>
    <cdr:to>
      <cdr:x>0.37461</cdr:x>
      <cdr:y>0.21398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25860" y="505011"/>
          <a:ext cx="524988" cy="40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0.55659</cdr:x>
      <cdr:y>0.03595</cdr:y>
    </cdr:from>
    <cdr:to>
      <cdr:x>0.6834</cdr:x>
      <cdr:y>0.12693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04256" y="152735"/>
          <a:ext cx="524987" cy="386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0.50441</cdr:x>
      <cdr:y>0</cdr:y>
    </cdr:from>
    <cdr:to>
      <cdr:x>0.98099</cdr:x>
      <cdr:y>0.22056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8231" y="0"/>
          <a:ext cx="1973040" cy="937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857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 готовности  муниципальных образований  в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Тверской </a:t>
          </a:r>
          <a:r>
            <a:rPr lang="ru-RU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области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l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473" y="1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r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047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l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473" y="9432047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/>
            </a:lvl1pPr>
          </a:lstStyle>
          <a:p>
            <a:pPr>
              <a:defRPr/>
            </a:pPr>
            <a:fld id="{4148B9D0-00C0-4D2D-B6C3-F52FCAAF67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28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l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473" y="1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>
            <a:lvl1pPr algn="r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900" y="4718344"/>
            <a:ext cx="4987876" cy="446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3488" tIns="46744" rIns="93488" bIns="46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047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l" defTabSz="934425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473" y="9432047"/>
            <a:ext cx="2944202" cy="49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3488" tIns="46744" rIns="93488" bIns="467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/>
            </a:lvl1pPr>
          </a:lstStyle>
          <a:p>
            <a:pPr>
              <a:defRPr/>
            </a:pPr>
            <a:fld id="{1D0F2D2C-4F98-4864-80B6-08D4EF75A7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9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020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5319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0447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559017" algn="l" defTabSz="10236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823" algn="l" defTabSz="10236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623" algn="l" defTabSz="10236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430" algn="l" defTabSz="102360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7FA2-C327-45EE-A1F7-48B2D0F9D2A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5238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9490-6AE2-40D0-AB62-210A768FE2A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218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D193-AFA3-4DCF-A877-E26308C63EB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2018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5D9A-21BC-47A8-AE91-E26E7FC902E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2598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22E5-CB30-478B-9B0E-4DD79FCAB90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3144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BC17-77E5-4230-BA1D-77060DFAFD3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5035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4" y="1878808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9420-EBD4-4B1C-9998-20A54FFAD00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321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CD6D-2E9B-4A16-A15C-B2782467D83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8302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64F3D-7528-4A13-A88E-3A10A698CC53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6882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8633-E19E-499A-84D4-5699B1CAC7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9125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62A24-B944-460B-A388-9CE5C1B8EA6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7963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5294D5-AF01-4E87-BE9A-E9DA28FCEF1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4.xml"/><Relationship Id="rId7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735806"/>
            <a:ext cx="9144000" cy="440769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735546"/>
            <a:ext cx="2843809" cy="440795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9144000" cy="73580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0638" y="2662238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843808" y="2454434"/>
            <a:ext cx="6300192" cy="10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2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000" dirty="0"/>
              <a:t>Основные направления контрольно-надзорной деятельности Центрального управления Ростехнадзора</a:t>
            </a:r>
            <a:endParaRPr lang="ru-RU" sz="20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835696" y="4443958"/>
            <a:ext cx="8464550" cy="5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r>
              <a:rPr lang="ru-RU" sz="1600" dirty="0" smtClean="0"/>
              <a:t>24 марта 2020 </a:t>
            </a:r>
            <a:r>
              <a:rPr lang="ru-RU" sz="1600" dirty="0"/>
              <a:t>года</a:t>
            </a:r>
          </a:p>
          <a:p>
            <a:pPr algn="ctr">
              <a:defRPr/>
            </a:pPr>
            <a:r>
              <a:rPr lang="ru-RU" sz="1600" dirty="0"/>
              <a:t>г. </a:t>
            </a:r>
            <a:r>
              <a:rPr lang="ru-RU" sz="1600" dirty="0" smtClean="0"/>
              <a:t>Тверь</a:t>
            </a:r>
            <a:endParaRPr lang="ru-RU" sz="1600" dirty="0"/>
          </a:p>
        </p:txBody>
      </p:sp>
      <p:sp>
        <p:nvSpPr>
          <p:cNvPr id="4106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35806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9" name="TextBox 11"/>
          <p:cNvSpPr txBox="1">
            <a:spLocks noChangeArrowheads="1"/>
          </p:cNvSpPr>
          <p:nvPr/>
        </p:nvSpPr>
        <p:spPr bwMode="auto">
          <a:xfrm>
            <a:off x="3563888" y="67134"/>
            <a:ext cx="4781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/>
              <a:t>Учеваткин Александ</a:t>
            </a:r>
            <a:r>
              <a:rPr lang="ru-RU" altLang="ru-RU" sz="2000" dirty="0" smtClean="0"/>
              <a:t>р Алексеевич</a:t>
            </a:r>
            <a:endParaRPr lang="ru-RU" altLang="ru-RU" sz="2000" dirty="0"/>
          </a:p>
          <a:p>
            <a:pPr algn="ctr"/>
            <a:r>
              <a:rPr lang="ru-RU" altLang="ru-RU" sz="1200" dirty="0" smtClean="0"/>
              <a:t>Заместитель </a:t>
            </a:r>
            <a:r>
              <a:rPr lang="ru-RU" altLang="ru-RU" sz="1200" dirty="0" smtClean="0"/>
              <a:t>руководителя</a:t>
            </a:r>
            <a:endParaRPr lang="ru-RU" alt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12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682" y="2458505"/>
            <a:ext cx="2519363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1"/>
          <a:stretch/>
        </p:blipFill>
        <p:spPr bwMode="auto">
          <a:xfrm>
            <a:off x="158045" y="990739"/>
            <a:ext cx="2520000" cy="10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/>
          <a:stretch/>
        </p:blipFill>
        <p:spPr bwMode="auto">
          <a:xfrm>
            <a:off x="158682" y="3867894"/>
            <a:ext cx="2508355" cy="109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1</a:t>
            </a:fld>
            <a:endParaRPr lang="en-US" alt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69" y="886450"/>
            <a:ext cx="5621257" cy="371898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1"/>
            <a:ext cx="9144000" cy="3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2839641" y="138113"/>
            <a:ext cx="63222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</a:rPr>
              <a:t>Распределение гидротехнических сооружений </a:t>
            </a:r>
            <a:br>
              <a:rPr lang="ru-RU" altLang="ru-RU" sz="1350" dirty="0">
                <a:latin typeface="Times New Roman" panose="02020603050405020304" pitchFamily="18" charset="0"/>
              </a:rPr>
            </a:br>
            <a:r>
              <a:rPr lang="ru-RU" altLang="ru-RU" sz="1350" dirty="0">
                <a:latin typeface="Times New Roman" panose="02020603050405020304" pitchFamily="18" charset="0"/>
              </a:rPr>
              <a:t>по </a:t>
            </a:r>
            <a:r>
              <a:rPr lang="ru-RU" altLang="ru-RU" sz="1350" dirty="0" smtClean="0">
                <a:latin typeface="Times New Roman" panose="02020603050405020304" pitchFamily="18" charset="0"/>
              </a:rPr>
              <a:t>поднадзорным </a:t>
            </a:r>
            <a:r>
              <a:rPr lang="ru-RU" altLang="ru-RU" sz="1350" dirty="0">
                <a:latin typeface="Times New Roman" panose="02020603050405020304" pitchFamily="18" charset="0"/>
              </a:rPr>
              <a:t>субъектам Российской Федерации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344466" y="4411266"/>
            <a:ext cx="2464594" cy="459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algn="ctr"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 (22)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 flipV="1">
            <a:off x="4895850" y="3738562"/>
            <a:ext cx="216694" cy="67270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7544" y="2962597"/>
            <a:ext cx="2299097" cy="459700"/>
          </a:xfrm>
          <a:prstGeom prst="round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algn="ctr"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1602 (258)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>
            <a:stCxn id="56" idx="3"/>
          </p:cNvCxnSpPr>
          <p:nvPr/>
        </p:nvCxnSpPr>
        <p:spPr>
          <a:xfrm>
            <a:off x="2766641" y="3192447"/>
            <a:ext cx="1281266" cy="267122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4069" y="1594199"/>
            <a:ext cx="1752600" cy="459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Тверская область</a:t>
            </a:r>
          </a:p>
          <a:p>
            <a:r>
              <a:rPr lang="ru-RU" dirty="0"/>
              <a:t> </a:t>
            </a:r>
            <a:r>
              <a:rPr lang="ru-RU" dirty="0" smtClean="0"/>
              <a:t>80 (3)</a:t>
            </a:r>
            <a:endParaRPr lang="ru-RU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2386669" y="1824049"/>
            <a:ext cx="1753283" cy="54715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43713" y="2262188"/>
            <a:ext cx="2012156" cy="459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Костромская область</a:t>
            </a:r>
          </a:p>
          <a:p>
            <a:r>
              <a:rPr lang="ru-RU" dirty="0"/>
              <a:t> 52 </a:t>
            </a:r>
            <a:r>
              <a:rPr lang="ru-RU" dirty="0" smtClean="0"/>
              <a:t>(3)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6441282" y="2702719"/>
            <a:ext cx="560785" cy="63936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407944" y="4176713"/>
            <a:ext cx="2135981" cy="459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  <a:p>
            <a:pPr algn="ctr">
              <a:defRPr/>
            </a:pP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75(0)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H="1" flipV="1">
            <a:off x="5513785" y="3586163"/>
            <a:ext cx="1200150" cy="58459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023373" y="1600200"/>
            <a:ext cx="2178844" cy="4597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Ярославская область</a:t>
            </a:r>
          </a:p>
          <a:p>
            <a:r>
              <a:rPr lang="ru-RU" dirty="0"/>
              <a:t> 48 (1)</a:t>
            </a: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5376049" y="2005433"/>
            <a:ext cx="663179" cy="65365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51188" y="4164093"/>
            <a:ext cx="2530078" cy="4597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ГТС: </a:t>
            </a: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Бесхозяйных ГТС: </a:t>
            </a:r>
            <a:r>
              <a:rPr lang="ru-RU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lang="ru-RU" sz="105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20327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1"/>
            <a:ext cx="9144000" cy="3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0243" name="TextBox 11"/>
          <p:cNvSpPr txBox="1">
            <a:spLocks noChangeArrowheads="1"/>
          </p:cNvSpPr>
          <p:nvPr/>
        </p:nvSpPr>
        <p:spPr bwMode="auto">
          <a:xfrm>
            <a:off x="3272483" y="105606"/>
            <a:ext cx="54577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</a:rPr>
              <a:t>Изменение количества бесхозяйных гидротехнических сооружений по поднадзорным субъектам Российской Федерации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Объект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1303"/>
              </p:ext>
            </p:extLst>
          </p:nvPr>
        </p:nvGraphicFramePr>
        <p:xfrm>
          <a:off x="2123728" y="1119582"/>
          <a:ext cx="6465888" cy="388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42160"/>
              </p:ext>
            </p:extLst>
          </p:nvPr>
        </p:nvGraphicFramePr>
        <p:xfrm>
          <a:off x="84138" y="150813"/>
          <a:ext cx="2023666" cy="487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07687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663</a:t>
            </a:r>
          </a:p>
        </p:txBody>
      </p:sp>
    </p:spTree>
    <p:extLst>
      <p:ext uri="{BB962C8B-B14F-4D97-AF65-F5344CB8AC3E}">
        <p14:creationId xmlns:p14="http://schemas.microsoft.com/office/powerpoint/2010/main" val="20190446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36" y="749334"/>
            <a:ext cx="6630354" cy="42022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6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843808" y="51470"/>
            <a:ext cx="6300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Гидротехнические сооружения </a:t>
            </a:r>
            <a:r>
              <a:rPr lang="en-US" altLang="ru-RU" dirty="0" smtClean="0"/>
              <a:t>I  </a:t>
            </a:r>
            <a:r>
              <a:rPr lang="ru-RU" altLang="ru-RU" dirty="0" smtClean="0"/>
              <a:t>класса, на которых осуществляется постоянный государственный надзор  </a:t>
            </a:r>
            <a:endParaRPr lang="ru-RU" altLang="ru-RU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46892" y="2554304"/>
            <a:ext cx="9144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786" y="1767061"/>
            <a:ext cx="82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область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9327" y="1413216"/>
            <a:ext cx="127683" cy="12768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14663" y="820112"/>
            <a:ext cx="2361930" cy="34051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29" y="2307696"/>
            <a:ext cx="132750" cy="132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629622" y="2758240"/>
            <a:ext cx="96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6831" y="1828224"/>
            <a:ext cx="2279487" cy="3405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3939" y="3449356"/>
            <a:ext cx="977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99132" y="3699297"/>
            <a:ext cx="92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36028" y="4022387"/>
            <a:ext cx="103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58063" y="2697555"/>
            <a:ext cx="941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31" y="2904740"/>
            <a:ext cx="132750" cy="1327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37" y="2021852"/>
            <a:ext cx="105447" cy="10544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4858" y="1622421"/>
            <a:ext cx="2212607" cy="34051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Зубцовский</a:t>
            </a:r>
            <a:r>
              <a:rPr lang="ru-RU" dirty="0"/>
              <a:t> гидроузел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94783" y="1324168"/>
            <a:ext cx="2169415" cy="3405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Загорской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ГАЭС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39103" r="37500" b="33013"/>
          <a:stretch/>
        </p:blipFill>
        <p:spPr>
          <a:xfrm>
            <a:off x="4611973" y="3408888"/>
            <a:ext cx="128209" cy="131226"/>
          </a:xfrm>
          <a:prstGeom prst="rect">
            <a:avLst/>
          </a:prstGeom>
        </p:spPr>
      </p:pic>
      <p:cxnSp>
        <p:nvCxnSpPr>
          <p:cNvPr id="47" name="Соединительная линия уступом 35"/>
          <p:cNvCxnSpPr>
            <a:stCxn id="45" idx="1"/>
            <a:endCxn id="40" idx="0"/>
          </p:cNvCxnSpPr>
          <p:nvPr/>
        </p:nvCxnSpPr>
        <p:spPr>
          <a:xfrm rot="10800000" flipV="1">
            <a:off x="5127007" y="1494428"/>
            <a:ext cx="1067777" cy="14103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53273" y="4582189"/>
            <a:ext cx="1492602" cy="3405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 ТЭЦ-22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Соединительная линия уступом 52"/>
          <p:cNvCxnSpPr>
            <a:stCxn id="44" idx="3"/>
            <a:endCxn id="43" idx="0"/>
          </p:cNvCxnSpPr>
          <p:nvPr/>
        </p:nvCxnSpPr>
        <p:spPr>
          <a:xfrm>
            <a:off x="2667465" y="1792681"/>
            <a:ext cx="1482996" cy="2291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39103" r="37500" b="33013"/>
          <a:stretch/>
        </p:blipFill>
        <p:spPr>
          <a:xfrm>
            <a:off x="4283968" y="3723878"/>
            <a:ext cx="128209" cy="13122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70032" y="4153132"/>
            <a:ext cx="2132195" cy="3405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Каширской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ГРЭС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Соединительная линия уступом 40"/>
          <p:cNvCxnSpPr>
            <a:stCxn id="55" idx="3"/>
            <a:endCxn id="54" idx="2"/>
          </p:cNvCxnSpPr>
          <p:nvPr/>
        </p:nvCxnSpPr>
        <p:spPr>
          <a:xfrm flipV="1">
            <a:off x="3902227" y="3855104"/>
            <a:ext cx="445846" cy="4682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39103" r="37500" b="33013"/>
          <a:stretch/>
        </p:blipFill>
        <p:spPr>
          <a:xfrm>
            <a:off x="6330989" y="3337505"/>
            <a:ext cx="128209" cy="13122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770847" y="2404288"/>
            <a:ext cx="2306028" cy="3405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Костромской ГРЭС</a:t>
            </a:r>
          </a:p>
        </p:txBody>
      </p:sp>
      <p:cxnSp>
        <p:nvCxnSpPr>
          <p:cNvPr id="60" name="Соединительная линия уступом 44"/>
          <p:cNvCxnSpPr>
            <a:stCxn id="58" idx="0"/>
            <a:endCxn id="59" idx="1"/>
          </p:cNvCxnSpPr>
          <p:nvPr/>
        </p:nvCxnSpPr>
        <p:spPr>
          <a:xfrm rot="5400000" flipH="1" flipV="1">
            <a:off x="6201492" y="2768151"/>
            <a:ext cx="762957" cy="3757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46"/>
          <p:cNvCxnSpPr>
            <a:stCxn id="33" idx="0"/>
            <a:endCxn id="35" idx="1"/>
          </p:cNvCxnSpPr>
          <p:nvPr/>
        </p:nvCxnSpPr>
        <p:spPr>
          <a:xfrm rot="5400000" flipH="1" flipV="1">
            <a:off x="6232161" y="1913027"/>
            <a:ext cx="309212" cy="48012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580" y="4360313"/>
            <a:ext cx="180000" cy="18000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t="39103" r="37500" b="33013"/>
          <a:stretch/>
        </p:blipFill>
        <p:spPr>
          <a:xfrm>
            <a:off x="152455" y="4629372"/>
            <a:ext cx="175861" cy="18000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" y="4083901"/>
            <a:ext cx="180000" cy="18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95536" y="4043187"/>
            <a:ext cx="97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ГЭС, ГАЭС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5536" y="4317325"/>
            <a:ext cx="72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5536" y="4587974"/>
            <a:ext cx="1282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ТЭЦ, ГРЭС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57" y="3124115"/>
            <a:ext cx="105447" cy="10544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10" y="2811657"/>
            <a:ext cx="105447" cy="10544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29" y="2716281"/>
            <a:ext cx="105447" cy="10544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97" y="2703617"/>
            <a:ext cx="105447" cy="10544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43675" y="3656684"/>
            <a:ext cx="2683626" cy="340519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err="1"/>
              <a:t>Озернинское</a:t>
            </a:r>
            <a:r>
              <a:rPr lang="ru-RU" sz="1400" b="1" dirty="0"/>
              <a:t> </a:t>
            </a:r>
            <a:r>
              <a:rPr lang="ru-RU" sz="1400" b="1" dirty="0" smtClean="0"/>
              <a:t>водохранилище</a:t>
            </a:r>
            <a:endParaRPr lang="ru-RU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496089" y="3001275"/>
            <a:ext cx="2295270" cy="340519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err="1"/>
              <a:t>Рузское</a:t>
            </a:r>
            <a:r>
              <a:rPr lang="ru-RU" sz="1400" b="1" dirty="0"/>
              <a:t> </a:t>
            </a:r>
            <a:r>
              <a:rPr lang="ru-RU" sz="1400" b="1" dirty="0" smtClean="0"/>
              <a:t>водохранилище</a:t>
            </a:r>
            <a:endParaRPr lang="ru-RU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328316" y="2275777"/>
            <a:ext cx="2173051" cy="340519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Можайский гидроузел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Соединительная линия уступом 62"/>
          <p:cNvCxnSpPr>
            <a:stCxn id="76" idx="3"/>
            <a:endCxn id="74" idx="2"/>
          </p:cNvCxnSpPr>
          <p:nvPr/>
        </p:nvCxnSpPr>
        <p:spPr>
          <a:xfrm flipV="1">
            <a:off x="2791359" y="2809064"/>
            <a:ext cx="1537362" cy="3624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63"/>
          <p:cNvCxnSpPr>
            <a:endCxn id="73" idx="2"/>
          </p:cNvCxnSpPr>
          <p:nvPr/>
        </p:nvCxnSpPr>
        <p:spPr>
          <a:xfrm flipV="1">
            <a:off x="3527301" y="2821728"/>
            <a:ext cx="942452" cy="83495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65"/>
          <p:cNvCxnSpPr>
            <a:stCxn id="48" idx="3"/>
            <a:endCxn id="46" idx="2"/>
          </p:cNvCxnSpPr>
          <p:nvPr/>
        </p:nvCxnSpPr>
        <p:spPr>
          <a:xfrm flipV="1">
            <a:off x="4545875" y="3540114"/>
            <a:ext cx="130203" cy="12123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932040" y="4731990"/>
            <a:ext cx="2420497" cy="340519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 err="1"/>
              <a:t>Акуловский</a:t>
            </a:r>
            <a:r>
              <a:rPr lang="ru-RU" sz="1400" b="1" dirty="0"/>
              <a:t> </a:t>
            </a:r>
            <a:r>
              <a:rPr lang="ru-RU" sz="1400" b="1" dirty="0" smtClean="0"/>
              <a:t>гидроузел</a:t>
            </a:r>
            <a:endParaRPr lang="ru-RU" sz="1400" dirty="0"/>
          </a:p>
        </p:txBody>
      </p:sp>
      <p:cxnSp>
        <p:nvCxnSpPr>
          <p:cNvPr id="83" name="Соединительная линия уступом 82"/>
          <p:cNvCxnSpPr>
            <a:stCxn id="82" idx="1"/>
          </p:cNvCxnSpPr>
          <p:nvPr/>
        </p:nvCxnSpPr>
        <p:spPr>
          <a:xfrm rot="10800000">
            <a:off x="4869634" y="3239208"/>
            <a:ext cx="62407" cy="166304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1" y="4868701"/>
            <a:ext cx="180000" cy="1800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399604" y="4839413"/>
            <a:ext cx="3164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Водохозяйственного комплекса</a:t>
            </a:r>
            <a:endParaRPr lang="ru-RU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7504" y="935087"/>
            <a:ext cx="2109372" cy="3405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класса: 11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Соединительная линия уступом 35"/>
          <p:cNvCxnSpPr>
            <a:stCxn id="31" idx="1"/>
          </p:cNvCxnSpPr>
          <p:nvPr/>
        </p:nvCxnSpPr>
        <p:spPr>
          <a:xfrm rot="10800000" flipV="1">
            <a:off x="4682617" y="990372"/>
            <a:ext cx="432047" cy="5199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cxnSp>
        <p:nvCxnSpPr>
          <p:cNvPr id="84" name="Соединительная линия уступом 83"/>
          <p:cNvCxnSpPr>
            <a:stCxn id="77" idx="3"/>
          </p:cNvCxnSpPr>
          <p:nvPr/>
        </p:nvCxnSpPr>
        <p:spPr>
          <a:xfrm>
            <a:off x="2501367" y="2446037"/>
            <a:ext cx="1582313" cy="3747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219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316416" y="4882852"/>
            <a:ext cx="82758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6" y="735806"/>
            <a:ext cx="9144000" cy="440769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0638" y="2662237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505831" y="72572"/>
            <a:ext cx="47816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/>
              <a:t>Клименко Николай Николаевич</a:t>
            </a:r>
          </a:p>
          <a:p>
            <a:pPr algn="ctr"/>
            <a:r>
              <a:rPr lang="ru-RU" altLang="ru-RU" sz="1200" dirty="0"/>
              <a:t>Начальник отдела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13</a:t>
            </a:fld>
            <a:endParaRPr lang="en-US" altLang="ru-RU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2427734"/>
            <a:ext cx="9144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3000" dirty="0"/>
              <a:t>Государственный энергетический надзор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915816" y="0"/>
            <a:ext cx="6228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Общее количество поднадзорных объектов по направлению государственного энергетического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95536" y="915566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33</a:t>
            </a:r>
            <a:r>
              <a:rPr lang="ru-RU" altLang="ru-RU" sz="2400" dirty="0"/>
              <a:t>  тепловых электростанций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>
                <a:solidFill>
                  <a:srgbClr val="FF0000"/>
                </a:solidFill>
              </a:rPr>
              <a:t>	3</a:t>
            </a:r>
            <a:r>
              <a:rPr lang="ru-RU" altLang="ru-RU" sz="2400" dirty="0"/>
              <a:t>  гидроэлектростанции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13</a:t>
            </a:r>
            <a:r>
              <a:rPr lang="ru-RU" altLang="ru-RU" sz="2400" dirty="0"/>
              <a:t> газотурбинных электростанций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>
                <a:solidFill>
                  <a:srgbClr val="FF0000"/>
                </a:solidFill>
              </a:rPr>
              <a:t>	151</a:t>
            </a:r>
            <a:r>
              <a:rPr lang="ru-RU" altLang="ru-RU" sz="2400" dirty="0"/>
              <a:t> предприятие электрических сетей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7860</a:t>
            </a:r>
            <a:r>
              <a:rPr lang="ru-RU" altLang="ru-RU" sz="2400" dirty="0"/>
              <a:t>  котельных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86426 </a:t>
            </a:r>
            <a:r>
              <a:rPr lang="ru-RU" altLang="ru-RU" sz="2400" dirty="0"/>
              <a:t>трансформаторных подстанций 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18  867 </a:t>
            </a:r>
            <a:r>
              <a:rPr lang="ru-RU" altLang="ru-RU" sz="2400" dirty="0"/>
              <a:t> км тепловых сетей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  <a:r>
              <a:rPr lang="ru-RU" altLang="ru-RU" sz="2400" dirty="0">
                <a:solidFill>
                  <a:srgbClr val="FF0000"/>
                </a:solidFill>
              </a:rPr>
              <a:t>312 539</a:t>
            </a:r>
            <a:r>
              <a:rPr lang="ru-RU" altLang="ru-RU" sz="2400" dirty="0"/>
              <a:t> км линий электропередачи </a:t>
            </a:r>
          </a:p>
          <a:p>
            <a:pPr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2400" dirty="0"/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z="1400" smtClean="0"/>
              <a:pPr>
                <a:defRPr/>
              </a:pPr>
              <a:t>3</a:t>
            </a:fld>
            <a:endParaRPr lang="en-US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43965488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915816" y="195486"/>
            <a:ext cx="6228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Динамика количества выявляемых нарушений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74870809"/>
              </p:ext>
            </p:extLst>
          </p:nvPr>
        </p:nvGraphicFramePr>
        <p:xfrm>
          <a:off x="695206" y="760487"/>
          <a:ext cx="804410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4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23415236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843213" y="0"/>
            <a:ext cx="63007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Оценка готовности муниципальных образований Центрального управления к осенне-зимнему периоду   2018 – 2019 гг</a:t>
            </a:r>
          </a:p>
          <a:p>
            <a:pPr algn="ctr"/>
            <a:endParaRPr lang="ru-RU" altLang="ru-RU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643761"/>
              </p:ext>
            </p:extLst>
          </p:nvPr>
        </p:nvGraphicFramePr>
        <p:xfrm>
          <a:off x="78681" y="950516"/>
          <a:ext cx="5000821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509997245"/>
              </p:ext>
            </p:extLst>
          </p:nvPr>
        </p:nvGraphicFramePr>
        <p:xfrm>
          <a:off x="5004048" y="770595"/>
          <a:ext cx="4139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68646414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7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843213" y="0"/>
            <a:ext cx="63007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/>
              <a:t>Оценка готовности муниципальных образований Центрального управления к осенне-зимнему периоду   2018 – 2019 гг</a:t>
            </a:r>
          </a:p>
          <a:p>
            <a:pPr algn="ctr"/>
            <a:endParaRPr lang="ru-RU" altLang="ru-RU" dirty="0"/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137157"/>
              </p:ext>
            </p:extLst>
          </p:nvPr>
        </p:nvGraphicFramePr>
        <p:xfrm>
          <a:off x="78681" y="950516"/>
          <a:ext cx="5000821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808"/>
            <a:ext cx="9144000" cy="494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37123532"/>
              </p:ext>
            </p:extLst>
          </p:nvPr>
        </p:nvGraphicFramePr>
        <p:xfrm>
          <a:off x="3851920" y="843558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57826907"/>
              </p:ext>
            </p:extLst>
          </p:nvPr>
        </p:nvGraphicFramePr>
        <p:xfrm>
          <a:off x="6444208" y="843558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77768051"/>
              </p:ext>
            </p:extLst>
          </p:nvPr>
        </p:nvGraphicFramePr>
        <p:xfrm>
          <a:off x="4067944" y="2257934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67678210"/>
              </p:ext>
            </p:extLst>
          </p:nvPr>
        </p:nvGraphicFramePr>
        <p:xfrm>
          <a:off x="6660232" y="2257934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105020752"/>
              </p:ext>
            </p:extLst>
          </p:nvPr>
        </p:nvGraphicFramePr>
        <p:xfrm>
          <a:off x="4067944" y="3723878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62720850"/>
              </p:ext>
            </p:extLst>
          </p:nvPr>
        </p:nvGraphicFramePr>
        <p:xfrm>
          <a:off x="6516216" y="3651870"/>
          <a:ext cx="2160240" cy="123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9804673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159669" y="2650331"/>
            <a:ext cx="6858000" cy="3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pic>
        <p:nvPicPr>
          <p:cNvPr id="1126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44054"/>
            <a:ext cx="557213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3251598" y="0"/>
            <a:ext cx="58924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 smtClean="0"/>
              <a:t>Авария </a:t>
            </a:r>
            <a:r>
              <a:rPr lang="ru-RU" dirty="0" smtClean="0"/>
              <a:t>на </a:t>
            </a:r>
            <a:r>
              <a:rPr lang="ru-RU" dirty="0"/>
              <a:t>ПС-220 </a:t>
            </a:r>
            <a:r>
              <a:rPr lang="ru-RU" dirty="0" err="1"/>
              <a:t>кВ</a:t>
            </a:r>
            <a:r>
              <a:rPr lang="ru-RU" dirty="0"/>
              <a:t> «</a:t>
            </a:r>
            <a:r>
              <a:rPr lang="ru-RU" dirty="0" err="1"/>
              <a:t>Тайнинская</a:t>
            </a:r>
            <a:r>
              <a:rPr lang="ru-RU" dirty="0"/>
              <a:t>» – разрушение силового автотрансформатора мощностью 32 МВА.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1"/>
            <a:ext cx="2132410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43000" y="735807"/>
            <a:ext cx="6858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10941" y="111990"/>
            <a:ext cx="1313259" cy="53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7" tIns="27004" rIns="54007" bIns="27004">
            <a:spAutoFit/>
          </a:bodyPr>
          <a:lstStyle/>
          <a:p>
            <a:pPr algn="ctr"/>
            <a:r>
              <a:rPr lang="ru-RU" altLang="ru-RU" sz="1050" dirty="0"/>
              <a:t>РОСТЕХНАДЗОР</a:t>
            </a:r>
          </a:p>
          <a:p>
            <a:pPr algn="ctr"/>
            <a:r>
              <a:rPr lang="ru-RU" altLang="ru-RU" sz="1050" dirty="0"/>
              <a:t>Центральное Управление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  <p:pic>
        <p:nvPicPr>
          <p:cNvPr id="1026" name="Picture 2" descr="D:\Вика\Секретарь к\Documents\Новая папка (5)\отчеты\2019\аварии\ПС-Тайнинская\ПС 220 кВ Тайнинка\фото 2019-07-16\DSC_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5807"/>
            <a:ext cx="5472608" cy="43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ка\Секретарь к\Documents\Новая папка (5)\отчеты\2019\аварии\ПС-Тайнинская\ПС 220 кВ Тайнинка\фото 2019-07-16\DSC_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41" y="735807"/>
            <a:ext cx="3635896" cy="43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159669" y="2650331"/>
            <a:ext cx="6858000" cy="35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pic>
        <p:nvPicPr>
          <p:cNvPr id="11269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44054"/>
            <a:ext cx="557213" cy="6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3251598" y="240506"/>
            <a:ext cx="47410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Анализ травматизма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1"/>
            <a:ext cx="2132410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-36512" y="735807"/>
            <a:ext cx="9145016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607017"/>
              </p:ext>
            </p:extLst>
          </p:nvPr>
        </p:nvGraphicFramePr>
        <p:xfrm>
          <a:off x="1223962" y="897565"/>
          <a:ext cx="6642404" cy="405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10941" y="111990"/>
            <a:ext cx="1313259" cy="53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7" tIns="27004" rIns="54007" bIns="27004">
            <a:spAutoFit/>
          </a:bodyPr>
          <a:lstStyle/>
          <a:p>
            <a:pPr algn="ctr"/>
            <a:r>
              <a:rPr lang="ru-RU" altLang="ru-RU" sz="1050" dirty="0"/>
              <a:t>РОСТЕХНАДЗОР</a:t>
            </a:r>
          </a:p>
          <a:p>
            <a:pPr algn="ctr"/>
            <a:r>
              <a:rPr lang="ru-RU" altLang="ru-RU" sz="1050" dirty="0"/>
              <a:t>Центральное Управление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2881175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225" y="2650333"/>
            <a:ext cx="9144000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27584" y="0"/>
            <a:ext cx="1751012" cy="7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sz="1400" dirty="0"/>
              <a:t>РОСТЕХНАДЗОР</a:t>
            </a:r>
          </a:p>
          <a:p>
            <a:pPr algn="ctr"/>
            <a:r>
              <a:rPr lang="ru-RU" altLang="ru-RU" sz="1400" dirty="0"/>
              <a:t>Центральное Управление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2283718"/>
            <a:ext cx="914400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buClr>
                <a:srgbClr val="3366FF"/>
              </a:buClr>
              <a:defRPr/>
            </a:pPr>
            <a:r>
              <a:rPr lang="ru-RU" altLang="ru-RU" sz="3000" dirty="0"/>
              <a:t>Надзор в области безопасности гидротехнических сооружений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A5D9A-21BC-47A8-AE91-E26E7FC902E8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33318</TotalTime>
  <Words>328</Words>
  <Application>Microsoft Office PowerPoint</Application>
  <PresentationFormat>Экран (16:9)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Сахарова В.Н</cp:lastModifiedBy>
  <cp:revision>3013</cp:revision>
  <cp:lastPrinted>2019-06-20T15:32:15Z</cp:lastPrinted>
  <dcterms:created xsi:type="dcterms:W3CDTF">2000-02-02T11:29:10Z</dcterms:created>
  <dcterms:modified xsi:type="dcterms:W3CDTF">2020-03-11T14:03:55Z</dcterms:modified>
</cp:coreProperties>
</file>